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6858000" cx="12192000"/>
  <p:notesSz cx="6858000" cy="9144000"/>
  <p:embeddedFontLst>
    <p:embeddedFont>
      <p:font typeface="Roboto"/>
      <p:regular r:id="rId46"/>
      <p:bold r:id="rId47"/>
      <p:italic r:id="rId48"/>
      <p:boldItalic r:id="rId49"/>
    </p:embeddedFont>
    <p:embeddedFont>
      <p:font typeface="Quattrocento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Roboto-regular.fntdata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QuattrocentoSans-bold.fntdata"/><Relationship Id="rId50" Type="http://schemas.openxmlformats.org/officeDocument/2006/relationships/font" Target="fonts/QuattrocentoSans-regular.fntdata"/><Relationship Id="rId53" Type="http://schemas.openxmlformats.org/officeDocument/2006/relationships/font" Target="fonts/QuattrocentoSans-boldItalic.fntdata"/><Relationship Id="rId52" Type="http://schemas.openxmlformats.org/officeDocument/2006/relationships/font" Target="fonts/Quattrocento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1" name="Google Shape;1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1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1" name="Google Shape;14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" name="Google Shape;469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4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0" name="Google Shape;1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7" name="Google Shape;477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41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7" name="Google Shape;48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ход на live-coding">
  <p:cSld name="Переход на live-coding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Arial"/>
              <a:buNone/>
            </a:pPr>
            <a:r>
              <a:rPr b="1" i="0" lang="ru-RU" sz="25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4191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4191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4191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4191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литературы">
  <p:cSld name="Список литературы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0" name="Google Shape;7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2" type="body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зображение">
  <p:cSld name="Изображение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/>
          <p:nvPr>
            <p:ph idx="2" type="pic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уктура презентации">
  <p:cSld name="Структура презентации">
    <p:bg>
      <p:bgPr>
        <a:solidFill>
          <a:srgbClr val="FEFEFE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6" name="Google Shape;7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fmla="val 50000" name="adj"/>
            </a:avLst>
          </a:prstGeom>
          <a:solidFill>
            <a:srgbClr val="40CDD0"/>
          </a:solidFill>
          <a:ln>
            <a:noFill/>
          </a:ln>
          <a:effectLst>
            <a:outerShdw blurRad="50800" rotWithShape="0" algn="t" dir="54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2" type="body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3" type="body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4" type="body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5" type="body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списка">
  <p:cSld name="Два списка">
    <p:bg>
      <p:bgPr>
        <a:solidFill>
          <a:srgbClr val="FEFEFE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6" name="Google Shape;8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2" type="body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3" type="body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и контакты">
  <p:cSld name="Закрывающий и контакты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6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</p:sp>
      <p:sp>
        <p:nvSpPr>
          <p:cNvPr id="97" name="Google Shape;97;p16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Заголовок и подзаголовок">
  <p:cSld name="10_Заголовок и подзаголовок">
    <p:bg>
      <p:bgPr>
        <a:solidFill>
          <a:srgbClr val="FEFEFE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ьзователь" id="104" name="Google Shape;10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ьзователь" id="105" name="Google Shape;1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i="0" sz="4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2" type="body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b="0" i="0" sz="2109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3" type="body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4" type="body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 два блока">
  <p:cSld name="Список подтем">
    <p:bg>
      <p:bgPr>
        <a:solidFill>
          <a:srgbClr val="FEFEFE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01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01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01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01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01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2" type="body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3" type="body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4" type="body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5" type="body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6" type="body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7" type="body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8" type="body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ршрут вебинара">
  <p:cSld name="Маршрут вебинара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" name="Google Shape;26;p3"/>
          <p:cNvSpPr txBox="1"/>
          <p:nvPr>
            <p:ph idx="2" type="body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3" type="body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4" type="body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5" type="body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b="1" sz="5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">
  <p:cSld name="Разделительный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b="1" sz="25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b="1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картинка">
  <p:cSld name="Текст и картинка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/>
          <p:nvPr>
            <p:ph idx="2" type="pic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8" name="Google Shape;4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/>
          <p:nvPr>
            <p:ph idx="1" type="body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">
  <p:cSld name="Code 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2" name="Google Shape;5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>
            <p:ph idx="1" type="body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body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3">
  <p:cSld name="Code 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57" name="Google Shape;5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3" type="body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4">
  <p:cSld name="Code 4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62" name="Google Shape;6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2" type="body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b="0" i="0" sz="30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631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5724" lvl="1" marL="914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881" lvl="2" marL="1371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991" lvl="3" marL="1828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8991" lvl="4" marL="22860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8991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8991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899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899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hyperlink" Target="https://www.rapidtables.com/code/text/unicode-characters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hyperlink" Target="https://docs.microsoft.com/en-us/dotnet/api/system.object.tostring?view=net-6.0" TargetMode="External"/><Relationship Id="rId5" Type="http://schemas.openxmlformats.org/officeDocument/2006/relationships/hyperlink" Target="https://docs.microsoft.com/en-us/dotnet/api/system.object.equals?view=net-6.0" TargetMode="External"/><Relationship Id="rId6" Type="http://schemas.openxmlformats.org/officeDocument/2006/relationships/hyperlink" Target="https://docs.microsoft.com/en-us/dotnet/api/system.object.finalize?view=net-6.0" TargetMode="External"/><Relationship Id="rId7" Type="http://schemas.openxmlformats.org/officeDocument/2006/relationships/hyperlink" Target="https://docs.microsoft.com/en-us/dotnet/api/system.object.gethashcode?view=net-6.0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Relationship Id="rId4" Type="http://schemas.openxmlformats.org/officeDocument/2006/relationships/image" Target="../media/image31.png"/><Relationship Id="rId5" Type="http://schemas.openxmlformats.org/officeDocument/2006/relationships/hyperlink" Target="https://docs.microsoft.com/ru-ru/dotnet/standard/design-guidelines/naming-guidelines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Relationship Id="rId4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3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ru-RU" sz="5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b="1" i="0" sz="5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22" name="Google Shape;22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 txBox="1"/>
          <p:nvPr/>
        </p:nvSpPr>
        <p:spPr>
          <a:xfrm>
            <a:off x="727551" y="335529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Объявление и инициализация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8"/>
          <p:cNvSpPr txBox="1"/>
          <p:nvPr>
            <p:ph idx="4294967295" type="body"/>
          </p:nvPr>
        </p:nvSpPr>
        <p:spPr>
          <a:xfrm>
            <a:off x="185847" y="1302121"/>
            <a:ext cx="10811309" cy="432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-457200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AutoNum type="arabicPeriod"/>
            </a:pPr>
            <a:r>
              <a:rPr lang="ru-RU" sz="2000"/>
              <a:t>Объявление (декларацию) </a:t>
            </a:r>
            <a:endParaRPr sz="2000"/>
          </a:p>
          <a:p>
            <a:pPr indent="-332168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2. Инициализацию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Объявление и инициализацию можно совмещать</a:t>
            </a:r>
            <a:endParaRPr/>
          </a:p>
        </p:txBody>
      </p:sp>
      <p:sp>
        <p:nvSpPr>
          <p:cNvPr id="225" name="Google Shape;225;p28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551" y="2187034"/>
            <a:ext cx="3429479" cy="104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551" y="3789857"/>
            <a:ext cx="3877216" cy="106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7551" y="5382582"/>
            <a:ext cx="5277587" cy="108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33" name="Google Shape;23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/>
        </p:nvSpPr>
        <p:spPr>
          <a:xfrm>
            <a:off x="727551" y="335529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Виды типизаций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9"/>
          <p:cNvSpPr txBox="1"/>
          <p:nvPr>
            <p:ph idx="4294967295" type="body"/>
          </p:nvPr>
        </p:nvSpPr>
        <p:spPr>
          <a:xfrm>
            <a:off x="538319" y="1835595"/>
            <a:ext cx="10811309" cy="432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-457200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AutoNum type="arabicPeriod"/>
            </a:pPr>
            <a:r>
              <a:rPr lang="ru-RU" sz="2000"/>
              <a:t>Статическая – проверка доступных операций у переменных производится на этапе компиляции</a:t>
            </a:r>
            <a:endParaRPr/>
          </a:p>
          <a:p>
            <a:pPr indent="-457200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AutoNum type="arabicPeriod"/>
            </a:pPr>
            <a:r>
              <a:rPr lang="ru-RU" sz="2000"/>
              <a:t>Динамическая – проверка доступных операций у переменных на этапе компиляции не производится</a:t>
            </a:r>
            <a:endParaRPr/>
          </a:p>
          <a:p>
            <a:pPr indent="-332168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C# - язык со статической типизацией (хотя есть механизм и для динамической)</a:t>
            </a:r>
            <a:endParaRPr/>
          </a:p>
        </p:txBody>
      </p:sp>
      <p:sp>
        <p:nvSpPr>
          <p:cNvPr id="236" name="Google Shape;236;p29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41" name="Google Shape;24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/>
          <p:nvPr/>
        </p:nvSpPr>
        <p:spPr>
          <a:xfrm>
            <a:off x="727551" y="335529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Явная и неявная типизация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30"/>
          <p:cNvSpPr txBox="1"/>
          <p:nvPr>
            <p:ph idx="4294967295" type="body"/>
          </p:nvPr>
        </p:nvSpPr>
        <p:spPr>
          <a:xfrm>
            <a:off x="538319" y="1835595"/>
            <a:ext cx="10811309" cy="432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Указание или не указание типа переменной при ее объявлении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В С#3 введен неявный тип </a:t>
            </a:r>
            <a:r>
              <a:rPr b="1" lang="ru-RU" sz="2000"/>
              <a:t>Var</a:t>
            </a:r>
            <a:r>
              <a:rPr lang="ru-RU" sz="2000"/>
              <a:t> </a:t>
            </a:r>
            <a:endParaRPr sz="2000"/>
          </a:p>
        </p:txBody>
      </p:sp>
      <p:sp>
        <p:nvSpPr>
          <p:cNvPr id="244" name="Google Shape;244;p30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45" name="Google Shape;24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319" y="3029178"/>
            <a:ext cx="3762900" cy="122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1634" y="3036085"/>
            <a:ext cx="4077269" cy="1562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51" name="Google Shape;25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1"/>
          <p:cNvSpPr txBox="1"/>
          <p:nvPr/>
        </p:nvSpPr>
        <p:spPr>
          <a:xfrm>
            <a:off x="727551" y="335529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Встроенные (простые) типы в .Net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31"/>
          <p:cNvSpPr txBox="1"/>
          <p:nvPr>
            <p:ph idx="4294967295" type="body"/>
          </p:nvPr>
        </p:nvSpPr>
        <p:spPr>
          <a:xfrm>
            <a:off x="538319" y="1835595"/>
            <a:ext cx="10811309" cy="432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-457200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AutoNum type="arabicPeriod"/>
            </a:pPr>
            <a:r>
              <a:rPr lang="ru-RU" sz="2000"/>
              <a:t>Числовые</a:t>
            </a:r>
            <a:endParaRPr/>
          </a:p>
          <a:p>
            <a:pPr indent="-457200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AutoNum type="arabicPeriod"/>
            </a:pPr>
            <a:r>
              <a:rPr lang="ru-RU" sz="2000"/>
              <a:t>Boolean (булевский)</a:t>
            </a:r>
            <a:endParaRPr sz="2000"/>
          </a:p>
          <a:p>
            <a:pPr indent="-457200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AutoNum type="arabicPeriod"/>
            </a:pPr>
            <a:r>
              <a:rPr lang="ru-RU" sz="2000"/>
              <a:t>Char (символ)</a:t>
            </a:r>
            <a:endParaRPr/>
          </a:p>
          <a:p>
            <a:pPr indent="-457200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AutoNum type="arabicPeriod"/>
            </a:pPr>
            <a:r>
              <a:rPr lang="ru-RU" sz="2000"/>
              <a:t>String (строковый)</a:t>
            </a:r>
            <a:endParaRPr/>
          </a:p>
          <a:p>
            <a:pPr indent="-457200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AutoNum type="arabicPeriod"/>
            </a:pPr>
            <a:r>
              <a:rPr lang="ru-RU" sz="2000"/>
              <a:t>Object</a:t>
            </a:r>
            <a:endParaRPr/>
          </a:p>
          <a:p>
            <a:pPr indent="-457200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AutoNum type="arabicPeriod"/>
            </a:pPr>
            <a:r>
              <a:rPr lang="ru-RU" sz="2000"/>
              <a:t>dynamic</a:t>
            </a:r>
            <a:endParaRPr/>
          </a:p>
          <a:p>
            <a:pPr indent="-332168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-332168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</p:txBody>
      </p:sp>
      <p:sp>
        <p:nvSpPr>
          <p:cNvPr id="254" name="Google Shape;254;p31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59" name="Google Shape;25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2"/>
          <p:cNvSpPr txBox="1"/>
          <p:nvPr/>
        </p:nvSpPr>
        <p:spPr>
          <a:xfrm>
            <a:off x="719668" y="359177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Классификация типов по месту хранения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32"/>
          <p:cNvSpPr txBox="1"/>
          <p:nvPr>
            <p:ph idx="4294967295" type="body"/>
          </p:nvPr>
        </p:nvSpPr>
        <p:spPr>
          <a:xfrm>
            <a:off x="538319" y="1835595"/>
            <a:ext cx="10811309" cy="432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Типы значений (</a:t>
            </a:r>
            <a:r>
              <a:rPr b="1" lang="ru-RU" sz="2000"/>
              <a:t>value types</a:t>
            </a:r>
            <a:r>
              <a:rPr lang="ru-RU" sz="2000"/>
              <a:t>) – типы, переменные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которых содержат свои значения</a:t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Ссылочные (</a:t>
            </a:r>
            <a:r>
              <a:rPr b="1" lang="ru-RU" sz="2000"/>
              <a:t>reference types</a:t>
            </a:r>
            <a:r>
              <a:rPr lang="ru-RU" sz="2000"/>
              <a:t>) типы – типы, переменные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которых содержат ссылки на свои значения.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br>
              <a:rPr lang="ru-RU" sz="2000"/>
            </a:br>
            <a:r>
              <a:rPr lang="ru-RU" sz="2000"/>
              <a:t>Ссылочные типы называют классами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Ссылочные типы все происходят от типа Object</a:t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Все значимые типы происходят от ValueType, который происходит от Object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</p:txBody>
      </p:sp>
      <p:sp>
        <p:nvSpPr>
          <p:cNvPr id="262" name="Google Shape;262;p32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2523" y="1962806"/>
            <a:ext cx="5787804" cy="2451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68" name="Google Shape;26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/>
        </p:nvSpPr>
        <p:spPr>
          <a:xfrm>
            <a:off x="727551" y="335529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Методы определения типа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3"/>
          <p:cNvSpPr txBox="1"/>
          <p:nvPr>
            <p:ph idx="4294967295" type="body"/>
          </p:nvPr>
        </p:nvSpPr>
        <p:spPr>
          <a:xfrm>
            <a:off x="538319" y="1835595"/>
            <a:ext cx="10811309" cy="432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У переменной - GetType()</a:t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У типа определить точное название - typeof()</a:t>
            </a:r>
            <a:endParaRPr sz="2000"/>
          </a:p>
          <a:p>
            <a:pPr indent="-332168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</p:txBody>
      </p:sp>
      <p:sp>
        <p:nvSpPr>
          <p:cNvPr id="271" name="Google Shape;271;p33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76" name="Google Shape;27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 txBox="1"/>
          <p:nvPr/>
        </p:nvSpPr>
        <p:spPr>
          <a:xfrm>
            <a:off x="727551" y="335529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Множества чисел в математике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34"/>
          <p:cNvSpPr txBox="1"/>
          <p:nvPr>
            <p:ph idx="4294967295" type="body"/>
          </p:nvPr>
        </p:nvSpPr>
        <p:spPr>
          <a:xfrm>
            <a:off x="538319" y="1835595"/>
            <a:ext cx="10811309" cy="432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</p:txBody>
      </p:sp>
      <p:sp>
        <p:nvSpPr>
          <p:cNvPr id="279" name="Google Shape;279;p34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80" name="Google Shape;28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420" y="1360969"/>
            <a:ext cx="6984383" cy="5497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5" name="Google Shape;28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1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5"/>
          <p:cNvSpPr txBox="1"/>
          <p:nvPr/>
        </p:nvSpPr>
        <p:spPr>
          <a:xfrm>
            <a:off x="719668" y="359177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Целочисленные типы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5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88" name="Google Shape;28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848" y="2517697"/>
            <a:ext cx="7678222" cy="318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848" y="1572752"/>
            <a:ext cx="7678222" cy="95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94" name="Google Shape;29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6"/>
          <p:cNvSpPr txBox="1"/>
          <p:nvPr/>
        </p:nvSpPr>
        <p:spPr>
          <a:xfrm>
            <a:off x="719668" y="359177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Целочисленные типы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36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97" name="Google Shape;29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848" y="1572752"/>
            <a:ext cx="7678222" cy="95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848" y="2528675"/>
            <a:ext cx="7678222" cy="3191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03" name="Google Shape;30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7"/>
          <p:cNvSpPr txBox="1"/>
          <p:nvPr/>
        </p:nvSpPr>
        <p:spPr>
          <a:xfrm>
            <a:off x="719668" y="359177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Целочисленные типы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7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06" name="Google Shape;30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677" y="1412113"/>
            <a:ext cx="7935432" cy="987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677" y="2423972"/>
            <a:ext cx="7935432" cy="21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54557" y="2080550"/>
            <a:ext cx="12082800" cy="1296300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Arial"/>
              <a:buNone/>
            </a:pPr>
            <a:r>
              <a:rPr b="1" i="0" lang="ru-RU" sz="492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0" y="3341553"/>
            <a:ext cx="121374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9"/>
              <a:buFont typeface="Arial"/>
              <a:buNone/>
            </a:pPr>
            <a:r>
              <a:rPr b="0" i="0" lang="ru-RU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9"/>
              <a:buFont typeface="Arial"/>
              <a:buNone/>
            </a:pPr>
            <a:r>
              <a:rPr b="0" i="0" lang="ru-RU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b="1" i="0" sz="2109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5242125" y="3291150"/>
            <a:ext cx="423900" cy="34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7975" y="3169338"/>
            <a:ext cx="592200" cy="5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12" name="Google Shape;31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 txBox="1"/>
          <p:nvPr/>
        </p:nvSpPr>
        <p:spPr>
          <a:xfrm>
            <a:off x="719668" y="359177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Дробные типы (числовые типы с плавающей точной)</a:t>
            </a:r>
            <a:endParaRPr/>
          </a:p>
        </p:txBody>
      </p:sp>
      <p:sp>
        <p:nvSpPr>
          <p:cNvPr id="314" name="Google Shape;314;p38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15" name="Google Shape;31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281" y="1676155"/>
            <a:ext cx="11555438" cy="3505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20" name="Google Shape;32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719668" y="359177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Булевский тип</a:t>
            </a:r>
            <a:endParaRPr/>
          </a:p>
        </p:txBody>
      </p:sp>
      <p:sp>
        <p:nvSpPr>
          <p:cNvPr id="322" name="Google Shape;322;p39"/>
          <p:cNvSpPr txBox="1"/>
          <p:nvPr>
            <p:ph idx="4294967295" type="body"/>
          </p:nvPr>
        </p:nvSpPr>
        <p:spPr>
          <a:xfrm>
            <a:off x="538319" y="1835595"/>
            <a:ext cx="10811309" cy="432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Принимает значения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True (Истина)</a:t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False (Ложь)</a:t>
            </a:r>
            <a:endParaRPr/>
          </a:p>
        </p:txBody>
      </p:sp>
      <p:sp>
        <p:nvSpPr>
          <p:cNvPr id="323" name="Google Shape;323;p39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24" name="Google Shape;32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319" y="1835595"/>
            <a:ext cx="5639587" cy="962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29" name="Google Shape;32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0"/>
          <p:cNvSpPr txBox="1"/>
          <p:nvPr/>
        </p:nvSpPr>
        <p:spPr>
          <a:xfrm>
            <a:off x="719668" y="359177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Символ</a:t>
            </a:r>
            <a:endParaRPr/>
          </a:p>
        </p:txBody>
      </p:sp>
      <p:sp>
        <p:nvSpPr>
          <p:cNvPr id="331" name="Google Shape;331;p40"/>
          <p:cNvSpPr txBox="1"/>
          <p:nvPr>
            <p:ph idx="4294967295" type="body"/>
          </p:nvPr>
        </p:nvSpPr>
        <p:spPr>
          <a:xfrm>
            <a:off x="538319" y="1835595"/>
            <a:ext cx="10811309" cy="432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Символ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Представляет собой </a:t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символ таблицы </a:t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b="0" i="0" lang="ru-RU" sz="2000">
                <a:solidFill>
                  <a:srgbClr val="17171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Unicode </a:t>
            </a:r>
            <a:endParaRPr sz="2000"/>
          </a:p>
        </p:txBody>
      </p:sp>
      <p:sp>
        <p:nvSpPr>
          <p:cNvPr id="332" name="Google Shape;332;p40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33" name="Google Shape;33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413" y="1599968"/>
            <a:ext cx="5639587" cy="962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356" y="2065281"/>
            <a:ext cx="5477639" cy="51442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0"/>
          <p:cNvSpPr txBox="1"/>
          <p:nvPr/>
        </p:nvSpPr>
        <p:spPr>
          <a:xfrm>
            <a:off x="605001" y="4950255"/>
            <a:ext cx="525259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https://www.rapidtables.com/code/text/unicode-characters.html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40" name="Google Shape;34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1"/>
          <p:cNvSpPr txBox="1"/>
          <p:nvPr/>
        </p:nvSpPr>
        <p:spPr>
          <a:xfrm>
            <a:off x="719668" y="359177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Строка</a:t>
            </a:r>
            <a:endParaRPr/>
          </a:p>
        </p:txBody>
      </p:sp>
      <p:sp>
        <p:nvSpPr>
          <p:cNvPr id="342" name="Google Shape;342;p41"/>
          <p:cNvSpPr txBox="1"/>
          <p:nvPr>
            <p:ph idx="4294967295" type="body"/>
          </p:nvPr>
        </p:nvSpPr>
        <p:spPr>
          <a:xfrm>
            <a:off x="538319" y="1835595"/>
            <a:ext cx="10811309" cy="432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Ссылочный тип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Текст в виде последовательности символов</a:t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Свойство неизменяемости (immutability)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StringBuilder</a:t>
            </a:r>
            <a:endParaRPr sz="2000"/>
          </a:p>
        </p:txBody>
      </p:sp>
      <p:sp>
        <p:nvSpPr>
          <p:cNvPr id="343" name="Google Shape;343;p41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48" name="Google Shape;34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2"/>
          <p:cNvSpPr txBox="1"/>
          <p:nvPr/>
        </p:nvSpPr>
        <p:spPr>
          <a:xfrm>
            <a:off x="719668" y="359177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42"/>
          <p:cNvSpPr txBox="1"/>
          <p:nvPr>
            <p:ph idx="4294967295" type="body"/>
          </p:nvPr>
        </p:nvSpPr>
        <p:spPr>
          <a:xfrm>
            <a:off x="349133" y="1566490"/>
            <a:ext cx="10811309" cy="432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Базовый тип для всех других типов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Ссылочный тип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Имеет методы: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b="0" i="0" lang="ru-RU" sz="2000" u="sng" strike="noStrike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ToString</a:t>
            </a:r>
            <a:r>
              <a:rPr b="0" i="0" lang="ru-RU" sz="2000" u="none" strike="noStrike">
                <a:latin typeface="Quattrocento Sans"/>
                <a:ea typeface="Quattrocento Sans"/>
                <a:cs typeface="Quattrocento Sans"/>
                <a:sym typeface="Quattrocento Sans"/>
              </a:rPr>
              <a:t> – создает читаемую человеком текстовую строку, которая описывает значение переменной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b="0" i="0" lang="ru-RU" sz="20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5"/>
              </a:rPr>
              <a:t>Equals</a:t>
            </a:r>
            <a:r>
              <a:rPr b="0" i="0" lang="ru-RU" sz="2000">
                <a:solidFill>
                  <a:srgbClr val="17171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 - выполняет сравнение объектов</a:t>
            </a:r>
            <a:endParaRPr sz="2000">
              <a:solidFill>
                <a:srgbClr val="17171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b="0" i="0" lang="ru-RU" sz="20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6"/>
              </a:rPr>
              <a:t>Finalize</a:t>
            </a:r>
            <a:r>
              <a:rPr b="0" i="0" lang="ru-RU" sz="2000">
                <a:latin typeface="Quattrocento Sans"/>
                <a:ea typeface="Quattrocento Sans"/>
                <a:cs typeface="Quattrocento Sans"/>
                <a:sym typeface="Quattrocento Sans"/>
              </a:rPr>
              <a:t> – метод, выполняющийся для освобождения неуправляемых ресурсов при сборке мусора</a:t>
            </a:r>
            <a:endParaRPr b="0" i="0" sz="2000">
              <a:solidFill>
                <a:srgbClr val="17171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b="0" i="0" lang="ru-RU" sz="20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7"/>
              </a:rPr>
              <a:t>GetHashCode</a:t>
            </a:r>
            <a:r>
              <a:rPr b="0" i="0" lang="ru-RU" sz="2000">
                <a:solidFill>
                  <a:srgbClr val="17171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 - </a:t>
            </a:r>
            <a:r>
              <a:rPr lang="ru-RU" sz="2000">
                <a:solidFill>
                  <a:srgbClr val="17171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код для быстрого сравнения ccылочных объектов</a:t>
            </a:r>
            <a:endParaRPr sz="2000"/>
          </a:p>
        </p:txBody>
      </p:sp>
      <p:sp>
        <p:nvSpPr>
          <p:cNvPr id="351" name="Google Shape;351;p42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56" name="Google Shape;35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3"/>
          <p:cNvSpPr txBox="1"/>
          <p:nvPr/>
        </p:nvSpPr>
        <p:spPr>
          <a:xfrm>
            <a:off x="719668" y="359177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Dynamic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43"/>
          <p:cNvSpPr txBox="1"/>
          <p:nvPr>
            <p:ph idx="4294967295" type="body"/>
          </p:nvPr>
        </p:nvSpPr>
        <p:spPr>
          <a:xfrm>
            <a:off x="538319" y="1835595"/>
            <a:ext cx="10811309" cy="432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Динамический тип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Использование переменной и ее члены не проверяются во время компиляции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Ссылочный тип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</p:txBody>
      </p:sp>
      <p:sp>
        <p:nvSpPr>
          <p:cNvPr id="359" name="Google Shape;359;p43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64" name="Google Shape;36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4"/>
          <p:cNvSpPr txBox="1"/>
          <p:nvPr/>
        </p:nvSpPr>
        <p:spPr>
          <a:xfrm>
            <a:off x="719668" y="359177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Приведение типов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44"/>
          <p:cNvSpPr txBox="1"/>
          <p:nvPr>
            <p:ph idx="4294967295" type="body"/>
          </p:nvPr>
        </p:nvSpPr>
        <p:spPr>
          <a:xfrm>
            <a:off x="538319" y="1835595"/>
            <a:ext cx="10811309" cy="432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Преобразование одного типа в другой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-457200" lvl="0" marL="4572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AutoNum type="arabicPeriod"/>
            </a:pPr>
            <a:r>
              <a:rPr lang="ru-RU" sz="2000"/>
              <a:t>Неявное (implicit)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2.     Явное (explicit)</a:t>
            </a:r>
            <a:endParaRPr/>
          </a:p>
        </p:txBody>
      </p:sp>
      <p:sp>
        <p:nvSpPr>
          <p:cNvPr id="367" name="Google Shape;367;p44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72" name="Google Shape;37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5"/>
          <p:cNvSpPr txBox="1"/>
          <p:nvPr/>
        </p:nvSpPr>
        <p:spPr>
          <a:xfrm>
            <a:off x="719668" y="359177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Упаковка и распаковка</a:t>
            </a:r>
            <a:endParaRPr/>
          </a:p>
        </p:txBody>
      </p:sp>
      <p:sp>
        <p:nvSpPr>
          <p:cNvPr id="374" name="Google Shape;374;p45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75" name="Google Shape;37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913" y="1808269"/>
            <a:ext cx="5449060" cy="4382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80" name="Google Shape;38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6"/>
          <p:cNvSpPr txBox="1"/>
          <p:nvPr/>
        </p:nvSpPr>
        <p:spPr>
          <a:xfrm>
            <a:off x="719668" y="359177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Значения по умолчанию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46"/>
          <p:cNvSpPr txBox="1"/>
          <p:nvPr>
            <p:ph idx="4294967295" type="body"/>
          </p:nvPr>
        </p:nvSpPr>
        <p:spPr>
          <a:xfrm>
            <a:off x="538319" y="1835595"/>
            <a:ext cx="10811309" cy="432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У ссылочных – </a:t>
            </a:r>
            <a:r>
              <a:rPr b="1" lang="ru-RU" sz="2000"/>
              <a:t>null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У значимых в большинстве случаев </a:t>
            </a:r>
            <a:r>
              <a:rPr b="1" lang="ru-RU" sz="2000"/>
              <a:t>0</a:t>
            </a:r>
            <a:endParaRPr b="1"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Можно сделать у значимого типа значение по умолчанию </a:t>
            </a:r>
            <a:r>
              <a:rPr b="1" lang="ru-RU" sz="2000"/>
              <a:t>Null</a:t>
            </a:r>
            <a:r>
              <a:rPr lang="ru-RU" sz="2000"/>
              <a:t> введя тип </a:t>
            </a:r>
            <a:r>
              <a:rPr b="1" lang="ru-RU" sz="2000"/>
              <a:t>Nullable&lt;T&gt;</a:t>
            </a:r>
            <a:r>
              <a:rPr lang="ru-RU" sz="2000"/>
              <a:t> или </a:t>
            </a:r>
            <a:r>
              <a:rPr b="1" lang="ru-RU" sz="2000"/>
              <a:t>?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Это дает переменной свойства: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b="1" lang="ru-RU" sz="2000"/>
              <a:t>HasValue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b="1" lang="ru-RU" sz="2000"/>
              <a:t>Value</a:t>
            </a:r>
            <a:endParaRPr/>
          </a:p>
        </p:txBody>
      </p:sp>
      <p:sp>
        <p:nvSpPr>
          <p:cNvPr id="383" name="Google Shape;383;p46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88" name="Google Shape;38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7"/>
          <p:cNvSpPr txBox="1"/>
          <p:nvPr/>
        </p:nvSpPr>
        <p:spPr>
          <a:xfrm>
            <a:off x="719668" y="359177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 и As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47"/>
          <p:cNvSpPr txBox="1"/>
          <p:nvPr>
            <p:ph idx="4294967295" type="body"/>
          </p:nvPr>
        </p:nvSpPr>
        <p:spPr>
          <a:xfrm>
            <a:off x="538319" y="1835595"/>
            <a:ext cx="10811309" cy="432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b="1" lang="ru-RU" sz="2000"/>
              <a:t>Is</a:t>
            </a:r>
            <a:r>
              <a:rPr lang="ru-RU" sz="2000"/>
              <a:t> </a:t>
            </a:r>
            <a:r>
              <a:rPr b="0" i="0" lang="ru-RU" sz="2000">
                <a:solidFill>
                  <a:srgbClr val="17171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проверяет, совместим ли тип определенного выражения с указа</a:t>
            </a:r>
            <a:r>
              <a:rPr lang="ru-RU" sz="2000">
                <a:solidFill>
                  <a:srgbClr val="17171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нным типом</a:t>
            </a:r>
            <a:endParaRPr b="0" i="0" sz="2000">
              <a:solidFill>
                <a:srgbClr val="17171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>
              <a:solidFill>
                <a:srgbClr val="17171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b="1" lang="ru-RU" sz="2000"/>
              <a:t>As</a:t>
            </a:r>
            <a:r>
              <a:rPr lang="ru-RU" sz="2000"/>
              <a:t> </a:t>
            </a:r>
            <a:r>
              <a:rPr b="0" i="0" lang="ru-RU" sz="2000">
                <a:solidFill>
                  <a:srgbClr val="17171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явным образом преобразует выражение в указанный тип, </a:t>
            </a:r>
            <a:r>
              <a:rPr lang="ru-RU" sz="2000">
                <a:solidFill>
                  <a:srgbClr val="17171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при условии что есть совместимость с</a:t>
            </a:r>
            <a:r>
              <a:rPr b="0" i="0" lang="ru-RU" sz="2000">
                <a:solidFill>
                  <a:srgbClr val="17171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этим типом;</a:t>
            </a:r>
            <a:endParaRPr sz="2000"/>
          </a:p>
        </p:txBody>
      </p:sp>
      <p:sp>
        <p:nvSpPr>
          <p:cNvPr id="391" name="Google Shape;391;p47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54" name="Google Shape;15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запись!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внешний&#10;&#10;Автоматически созданное описание" id="156" name="Google Shape;15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9663" y="1914705"/>
            <a:ext cx="3972673" cy="396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96" name="Google Shape;39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8"/>
          <p:cNvSpPr txBox="1"/>
          <p:nvPr/>
        </p:nvSpPr>
        <p:spPr>
          <a:xfrm>
            <a:off x="719668" y="359177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Правила именования переменных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48"/>
          <p:cNvSpPr txBox="1"/>
          <p:nvPr>
            <p:ph idx="4294967295" type="body"/>
          </p:nvPr>
        </p:nvSpPr>
        <p:spPr>
          <a:xfrm>
            <a:off x="538319" y="1835595"/>
            <a:ext cx="10811309" cy="432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</p:txBody>
      </p:sp>
      <p:sp>
        <p:nvSpPr>
          <p:cNvPr id="399" name="Google Shape;399;p48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00" name="Google Shape;40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697" y="1306973"/>
            <a:ext cx="10355120" cy="51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8"/>
          <p:cNvSpPr txBox="1"/>
          <p:nvPr/>
        </p:nvSpPr>
        <p:spPr>
          <a:xfrm>
            <a:off x="4137167" y="6416873"/>
            <a:ext cx="777013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https://docs.microsoft.com/ru-ru/dotnet/standard/design-guidelines/naming-guidelines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9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9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9"/>
          <p:cNvSpPr txBox="1"/>
          <p:nvPr>
            <p:ph idx="4294967295" type="title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b="1" lang="ru-RU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Операторы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14" name="Google Shape;41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0"/>
          <p:cNvSpPr txBox="1"/>
          <p:nvPr/>
        </p:nvSpPr>
        <p:spPr>
          <a:xfrm>
            <a:off x="719668" y="359177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Виды операторов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50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17" name="Google Shape;41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146" y="1878869"/>
            <a:ext cx="8060682" cy="3100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22" name="Google Shape;42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1"/>
          <p:cNvSpPr txBox="1"/>
          <p:nvPr/>
        </p:nvSpPr>
        <p:spPr>
          <a:xfrm>
            <a:off x="719668" y="359177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Арифметические операторы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51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25" name="Google Shape;42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146" y="2238209"/>
            <a:ext cx="7316221" cy="1190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670" y="3949270"/>
            <a:ext cx="7935432" cy="2238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31" name="Google Shape;43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333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2"/>
          <p:cNvSpPr txBox="1"/>
          <p:nvPr/>
        </p:nvSpPr>
        <p:spPr>
          <a:xfrm>
            <a:off x="719668" y="359177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Операторы сравнения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52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34" name="Google Shape;434;p52"/>
          <p:cNvSpPr txBox="1"/>
          <p:nvPr/>
        </p:nvSpPr>
        <p:spPr>
          <a:xfrm>
            <a:off x="374544" y="1566490"/>
            <a:ext cx="10811309" cy="432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-"/>
            </a:pPr>
            <a:r>
              <a:rPr b="0" i="0" lang="ru-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Больше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-"/>
            </a:pPr>
            <a:r>
              <a:rPr b="0" i="0" lang="ru-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Меньше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-"/>
            </a:pPr>
            <a:r>
              <a:rPr b="0" i="0" lang="ru-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Больше или равно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-"/>
            </a:pPr>
            <a:r>
              <a:rPr b="0" i="0" lang="ru-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Меньше или равно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39" name="Google Shape;43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333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3"/>
          <p:cNvSpPr txBox="1"/>
          <p:nvPr/>
        </p:nvSpPr>
        <p:spPr>
          <a:xfrm>
            <a:off x="719668" y="359177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Логические операторы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53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42" name="Google Shape;442;p53"/>
          <p:cNvSpPr txBox="1"/>
          <p:nvPr/>
        </p:nvSpPr>
        <p:spPr>
          <a:xfrm>
            <a:off x="374544" y="1566490"/>
            <a:ext cx="10811309" cy="432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-"/>
            </a:pPr>
            <a:r>
              <a:rPr b="0" i="0" lang="ru-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Отрицание !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-"/>
            </a:pPr>
            <a:r>
              <a:rPr b="0" i="0" lang="ru-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 &amp;&amp;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-"/>
            </a:pPr>
            <a:r>
              <a:rPr b="0" i="0" lang="ru-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Или ||</a:t>
            </a:r>
            <a:endParaRPr/>
          </a:p>
          <a:p>
            <a:pPr indent="-217868" lvl="0" marL="342900" marR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47" name="Google Shape;44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333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4"/>
          <p:cNvSpPr txBox="1"/>
          <p:nvPr/>
        </p:nvSpPr>
        <p:spPr>
          <a:xfrm>
            <a:off x="719668" y="359177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Операторы равенства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54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50" name="Google Shape;450;p54"/>
          <p:cNvSpPr txBox="1"/>
          <p:nvPr/>
        </p:nvSpPr>
        <p:spPr>
          <a:xfrm>
            <a:off x="374544" y="1566490"/>
            <a:ext cx="10811309" cy="432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-"/>
            </a:pPr>
            <a:r>
              <a:rPr b="0" i="0" lang="ru-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Равно ==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-"/>
            </a:pPr>
            <a:r>
              <a:rPr b="0" i="0" lang="ru-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 равно !=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55" name="Google Shape;4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333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5"/>
          <p:cNvSpPr txBox="1"/>
          <p:nvPr/>
        </p:nvSpPr>
        <p:spPr>
          <a:xfrm>
            <a:off x="663186" y="235352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Оператор присваивания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55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58" name="Google Shape;458;p55"/>
          <p:cNvSpPr txBox="1"/>
          <p:nvPr/>
        </p:nvSpPr>
        <p:spPr>
          <a:xfrm>
            <a:off x="264185" y="1424600"/>
            <a:ext cx="10811309" cy="432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Назначает значение расположенного в правой части операнда переменной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6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56"/>
          <p:cNvSpPr txBox="1"/>
          <p:nvPr>
            <p:ph idx="4294967295" type="title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b="1" lang="ru-RU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7"/>
          <p:cNvSpPr txBox="1"/>
          <p:nvPr>
            <p:ph idx="4294967295" type="title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b="1" lang="ru-RU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Ответы на вопросы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54550" y="1859400"/>
            <a:ext cx="12082800" cy="2040000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ru-RU" sz="4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Переменные и операторы</a:t>
            </a:r>
            <a:endParaRPr b="0" i="0" sz="4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-50" y="3670225"/>
            <a:ext cx="121920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Тызыхян Луспарон</a:t>
            </a:r>
            <a:endParaRPr b="0" i="0" sz="2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7" name="Google Shape;167;p22"/>
          <p:cNvCxnSpPr/>
          <p:nvPr/>
        </p:nvCxnSpPr>
        <p:spPr>
          <a:xfrm flipH="1" rot="10800000">
            <a:off x="3645850" y="3639200"/>
            <a:ext cx="5152500" cy="24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79" name="Google Shape;47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8"/>
          <p:cNvSpPr txBox="1"/>
          <p:nvPr/>
        </p:nvSpPr>
        <p:spPr>
          <a:xfrm>
            <a:off x="390805" y="336967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Список материалов для изучения</a:t>
            </a:r>
            <a:endParaRPr b="0" i="0" sz="3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58"/>
          <p:cNvSpPr txBox="1"/>
          <p:nvPr>
            <p:ph idx="4294967295" type="body"/>
          </p:nvPr>
        </p:nvSpPr>
        <p:spPr>
          <a:xfrm>
            <a:off x="843280" y="1808163"/>
            <a:ext cx="10707036" cy="4916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599" lvl="0" marL="45720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400"/>
          </a:p>
          <a:p>
            <a:pPr indent="-228599" lvl="0" marL="45720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400"/>
          </a:p>
          <a:p>
            <a:pPr indent="-228599" lvl="0" marL="45720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400"/>
          </a:p>
          <a:p>
            <a:pPr indent="-228599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None/>
            </a:pPr>
            <a:r>
              <a:t/>
            </a:r>
            <a:endParaRPr sz="2400"/>
          </a:p>
        </p:txBody>
      </p:sp>
      <p:sp>
        <p:nvSpPr>
          <p:cNvPr id="482" name="Google Shape;482;p58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83" name="Google Shape;483;p58"/>
          <p:cNvSpPr/>
          <p:nvPr/>
        </p:nvSpPr>
        <p:spPr>
          <a:xfrm>
            <a:off x="390805" y="180816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A65"/>
              </a:buClr>
              <a:buSzPts val="2000"/>
              <a:buFont typeface="Arial"/>
              <a:buAutoNum type="arabicPeriod"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Джон Скит С# для профессионалов</a:t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A65"/>
              </a:buClr>
              <a:buSzPts val="2000"/>
              <a:buFont typeface="Arial"/>
              <a:buAutoNum type="arabicPeriod"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Джон Рихтер CLR via C#. Программирование на платформе Microsoft.NET Framework 4.5 на языке C#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9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9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9"/>
          <p:cNvSpPr/>
          <p:nvPr/>
        </p:nvSpPr>
        <p:spPr>
          <a:xfrm>
            <a:off x="54557" y="2603123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ru-RU" sz="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Заполните, пожалуйста,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ru-RU" sz="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опрос о занятии по ссылке в чате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72" name="Google Shape;17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4222350" y="1874725"/>
            <a:ext cx="60333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Тызыхян Луспарон</a:t>
            </a:r>
            <a:endParaRPr b="0" i="0" sz="24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-RU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ru-RU" sz="24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et разработчик </a:t>
            </a:r>
            <a:r>
              <a:rPr lang="ru-RU" sz="2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Mindbox</a:t>
            </a:r>
            <a:endParaRPr b="0" i="0" sz="24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3"/>
          <p:cNvSpPr txBox="1"/>
          <p:nvPr>
            <p:ph idx="4294967295" type="sldNum"/>
          </p:nvPr>
        </p:nvSpPr>
        <p:spPr>
          <a:xfrm>
            <a:off x="11987213" y="6600825"/>
            <a:ext cx="204787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5" name="Google Shape;175;p23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Преподаватель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4">
            <a:alphaModFix/>
          </a:blip>
          <a:srcRect b="28739" l="29385" r="13566" t="28734"/>
          <a:stretch/>
        </p:blipFill>
        <p:spPr>
          <a:xfrm>
            <a:off x="933875" y="1874723"/>
            <a:ext cx="2859900" cy="284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81" name="Google Shape;18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70" y="903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Маршрут вебинара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1882903" y="11508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75"/>
              <a:buFont typeface="Arial"/>
              <a:buNone/>
            </a:pPr>
            <a:r>
              <a:t/>
            </a:r>
            <a:endParaRPr b="1" i="0" sz="3375" u="none" cap="none" strike="noStrik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2411084" y="2216249"/>
            <a:ext cx="6427500" cy="905045"/>
          </a:xfrm>
          <a:prstGeom prst="roundRect">
            <a:avLst>
              <a:gd fmla="val 10000" name="adj"/>
            </a:avLst>
          </a:prstGeom>
          <a:solidFill>
            <a:srgbClr val="40CDD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2435741" y="2242758"/>
            <a:ext cx="6378000" cy="852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3350" lIns="133350" spcFirstLastPara="1" rIns="133350" wrap="square" tIns="1333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ru-RU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Переменные</a:t>
            </a:r>
            <a:endParaRPr b="1"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4"/>
          <p:cNvSpPr/>
          <p:nvPr/>
        </p:nvSpPr>
        <p:spPr>
          <a:xfrm rot="5400000">
            <a:off x="5455103" y="3158112"/>
            <a:ext cx="339311" cy="378900"/>
          </a:xfrm>
          <a:prstGeom prst="rightArrow">
            <a:avLst>
              <a:gd fmla="val 60000" name="adj1"/>
              <a:gd fmla="val 50000" name="adj2"/>
            </a:avLst>
          </a:prstGeom>
          <a:solidFill>
            <a:srgbClr val="ABB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5491944" y="2563050"/>
            <a:ext cx="227400" cy="237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2391880" y="3573882"/>
            <a:ext cx="6427500" cy="905045"/>
          </a:xfrm>
          <a:prstGeom prst="roundRect">
            <a:avLst>
              <a:gd fmla="val 10000" name="adj"/>
            </a:avLst>
          </a:prstGeom>
          <a:solidFill>
            <a:srgbClr val="40CDD0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2416537" y="3600391"/>
            <a:ext cx="6378000" cy="852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75" lIns="106675" spcFirstLastPara="1" rIns="106675" wrap="square" tIns="1066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Операторы</a:t>
            </a:r>
            <a:endParaRPr b="1"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4"/>
          <p:cNvSpPr/>
          <p:nvPr/>
        </p:nvSpPr>
        <p:spPr>
          <a:xfrm rot="5400000">
            <a:off x="5435899" y="4484221"/>
            <a:ext cx="339311" cy="378900"/>
          </a:xfrm>
          <a:prstGeom prst="rightArrow">
            <a:avLst>
              <a:gd fmla="val 60000" name="adj1"/>
              <a:gd fmla="val 50000" name="adj2"/>
            </a:avLst>
          </a:prstGeom>
          <a:solidFill>
            <a:srgbClr val="ABB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5511148" y="4535540"/>
            <a:ext cx="227400" cy="237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2424086" y="4923633"/>
            <a:ext cx="6363000" cy="905045"/>
          </a:xfrm>
          <a:prstGeom prst="roundRect">
            <a:avLst>
              <a:gd fmla="val 10000" name="adj"/>
            </a:avLst>
          </a:prstGeom>
          <a:solidFill>
            <a:srgbClr val="40CDD0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2479484" y="4931516"/>
            <a:ext cx="6313800" cy="852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75" lIns="106675" spcFirstLastPara="1" rIns="106675" wrap="square" tIns="1066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Практическая часть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5"/>
          <p:cNvSpPr txBox="1"/>
          <p:nvPr>
            <p:ph idx="4294967295" type="title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b="1" lang="ru-RU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Переменные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06" name="Google Shape;20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/>
        </p:nvSpPr>
        <p:spPr>
          <a:xfrm>
            <a:off x="727551" y="335529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Роль данных в разработке программного обеспечения (ПО)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6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582" y="1213677"/>
            <a:ext cx="7554379" cy="5449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14" name="Google Shape;2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727551" y="335529"/>
            <a:ext cx="11255764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7"/>
          <p:cNvSpPr txBox="1"/>
          <p:nvPr>
            <p:ph idx="4294967295" type="body"/>
          </p:nvPr>
        </p:nvSpPr>
        <p:spPr>
          <a:xfrm>
            <a:off x="317601" y="1402043"/>
            <a:ext cx="10811309" cy="4327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Переменная – именованная область памяти, содержащая некоторое количество данных, называемых значением этой переменной.</a:t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Переменная имеет: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rPr lang="ru-RU" sz="2000"/>
              <a:t>-    Название (имя)</a:t>
            </a:r>
            <a:endParaRPr/>
          </a:p>
          <a:p>
            <a:pPr indent="-342900" lvl="0" marL="3429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Font typeface="Calibri"/>
              <a:buChar char="-"/>
            </a:pPr>
            <a:r>
              <a:rPr lang="ru-RU" sz="2000"/>
              <a:t>Тип</a:t>
            </a:r>
            <a:endParaRPr sz="2000"/>
          </a:p>
          <a:p>
            <a:pPr indent="-342900" lvl="0" marL="3429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Font typeface="Calibri"/>
              <a:buChar char="-"/>
            </a:pPr>
            <a:r>
              <a:rPr lang="ru-RU" sz="2000"/>
              <a:t>Значение</a:t>
            </a:r>
            <a:endParaRPr/>
          </a:p>
          <a:p>
            <a:pPr indent="-342900" lvl="0" marL="34290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Font typeface="Calibri"/>
              <a:buChar char="-"/>
            </a:pPr>
            <a:r>
              <a:rPr lang="ru-RU" sz="2000"/>
              <a:t>Место хранения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03"/>
              </a:spcBef>
              <a:spcAft>
                <a:spcPts val="0"/>
              </a:spcAft>
              <a:buSzPts val="1969"/>
              <a:buNone/>
            </a:pPr>
            <a:r>
              <a:t/>
            </a:r>
            <a:endParaRPr sz="2000"/>
          </a:p>
        </p:txBody>
      </p:sp>
      <p:sp>
        <p:nvSpPr>
          <p:cNvPr id="217" name="Google Shape;217;p27"/>
          <p:cNvSpPr txBox="1"/>
          <p:nvPr>
            <p:ph idx="4294967295" type="sldNum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